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77" r:id="rId3"/>
    <p:sldId id="257" r:id="rId4"/>
    <p:sldId id="274" r:id="rId5"/>
    <p:sldId id="258" r:id="rId6"/>
    <p:sldId id="259" r:id="rId7"/>
    <p:sldId id="260" r:id="rId8"/>
    <p:sldId id="261" r:id="rId9"/>
    <p:sldId id="269" r:id="rId10"/>
    <p:sldId id="262" r:id="rId11"/>
    <p:sldId id="263" r:id="rId12"/>
    <p:sldId id="273" r:id="rId13"/>
    <p:sldId id="264" r:id="rId14"/>
    <p:sldId id="265" r:id="rId15"/>
    <p:sldId id="270" r:id="rId16"/>
    <p:sldId id="271" r:id="rId17"/>
    <p:sldId id="272" r:id="rId18"/>
    <p:sldId id="266" r:id="rId19"/>
    <p:sldId id="267" r:id="rId20"/>
    <p:sldId id="268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A53B"/>
    <a:srgbClr val="FD902E"/>
    <a:srgbClr val="05A0B0"/>
    <a:srgbClr val="EB6841"/>
    <a:srgbClr val="6A4A3C"/>
    <a:srgbClr val="EDC951"/>
    <a:srgbClr val="00E700"/>
    <a:srgbClr val="0232EA"/>
    <a:srgbClr val="CC3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6"/>
    <p:restoredTop sz="94692"/>
  </p:normalViewPr>
  <p:slideViewPr>
    <p:cSldViewPr snapToGrid="0" snapToObjects="1">
      <p:cViewPr varScale="1">
        <p:scale>
          <a:sx n="81" d="100"/>
          <a:sy n="81" d="100"/>
        </p:scale>
        <p:origin x="2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849C4-FE44-3E41-9750-77D5E7E8BE81}" type="datetimeFigureOut">
              <a:rPr lang="en-US" smtClean="0"/>
              <a:t>10/2/15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96EA4-CF7A-1B4A-B807-EA68F64C1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90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Robin Williams, The Non-Designer’s Design and Type</a:t>
            </a:r>
            <a:r>
              <a:rPr lang="en-US" baseline="0" dirty="0" smtClean="0"/>
              <a:t> 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Robin Williams, The Non-Designer’s Design and Type</a:t>
            </a:r>
            <a:r>
              <a:rPr lang="en-US" baseline="0" dirty="0" smtClean="0"/>
              <a:t> 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820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007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Font, color, alignment,</a:t>
            </a:r>
            <a:r>
              <a:rPr lang="en-US" baseline="0" dirty="0" smtClean="0"/>
              <a:t> dingbat, styles, lines, pictures, whatever. There should be consistency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98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0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58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00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38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34C0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A34C05"/>
                </a:solidFill>
              </a:defRPr>
            </a:lvl1pPr>
            <a:lvl2pPr>
              <a:defRPr>
                <a:solidFill>
                  <a:srgbClr val="A34C05"/>
                </a:solidFill>
              </a:defRPr>
            </a:lvl2pPr>
            <a:lvl3pPr>
              <a:defRPr>
                <a:solidFill>
                  <a:srgbClr val="A34C05"/>
                </a:solidFill>
              </a:defRPr>
            </a:lvl3pPr>
            <a:lvl4pPr>
              <a:defRPr>
                <a:solidFill>
                  <a:srgbClr val="A34C05"/>
                </a:solidFill>
              </a:defRPr>
            </a:lvl4pPr>
            <a:lvl5pPr>
              <a:defRPr>
                <a:solidFill>
                  <a:srgbClr val="A34C05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247732"/>
            <a:ext cx="12192000" cy="610269"/>
          </a:xfrm>
          <a:prstGeom prst="rect">
            <a:avLst/>
          </a:prstGeom>
          <a:solidFill>
            <a:srgbClr val="0D6D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274638"/>
          </a:xfrm>
          <a:prstGeom prst="rect">
            <a:avLst/>
          </a:prstGeom>
          <a:solidFill>
            <a:srgbClr val="0D6D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1562084"/>
            <a:ext cx="10972800" cy="0"/>
          </a:xfrm>
          <a:prstGeom prst="line">
            <a:avLst/>
          </a:prstGeom>
          <a:ln>
            <a:solidFill>
              <a:srgbClr val="FD90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67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06778"/>
            <a:ext cx="10972800" cy="5337611"/>
          </a:xfrm>
        </p:spPr>
        <p:txBody>
          <a:bodyPr/>
          <a:lstStyle>
            <a:lvl1pPr>
              <a:defRPr>
                <a:solidFill>
                  <a:srgbClr val="A34C05"/>
                </a:solidFill>
              </a:defRPr>
            </a:lvl1pPr>
            <a:lvl2pPr>
              <a:defRPr>
                <a:solidFill>
                  <a:srgbClr val="A34C05"/>
                </a:solidFill>
              </a:defRPr>
            </a:lvl2pPr>
            <a:lvl3pPr>
              <a:defRPr>
                <a:solidFill>
                  <a:srgbClr val="A34C05"/>
                </a:solidFill>
              </a:defRPr>
            </a:lvl3pPr>
            <a:lvl4pPr>
              <a:defRPr>
                <a:solidFill>
                  <a:srgbClr val="A34C05"/>
                </a:solidFill>
              </a:defRPr>
            </a:lvl4pPr>
            <a:lvl5pPr>
              <a:defRPr>
                <a:solidFill>
                  <a:srgbClr val="A34C05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247732"/>
            <a:ext cx="12192000" cy="610269"/>
          </a:xfrm>
          <a:prstGeom prst="rect">
            <a:avLst/>
          </a:prstGeom>
          <a:solidFill>
            <a:srgbClr val="0D6D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274638"/>
          </a:xfrm>
          <a:prstGeom prst="rect">
            <a:avLst/>
          </a:prstGeom>
          <a:solidFill>
            <a:srgbClr val="0D6D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810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512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179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938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219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20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675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9339"/>
            <a:ext cx="10972800" cy="958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29278"/>
            <a:ext cx="10972800" cy="4215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10/2/15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709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A34C05"/>
          </a:solidFill>
          <a:latin typeface="Rockwell"/>
          <a:ea typeface="+mj-ea"/>
          <a:cs typeface="Rockwel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A34C05"/>
          </a:solidFill>
          <a:latin typeface="Source Sans Pro Light"/>
          <a:ea typeface="+mn-ea"/>
          <a:cs typeface="Source Sans Pro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A34C05"/>
          </a:solidFill>
          <a:latin typeface="Source Sans Pro Light"/>
          <a:ea typeface="+mn-ea"/>
          <a:cs typeface="Source Sans Pro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A34C05"/>
          </a:solidFill>
          <a:latin typeface="Source Sans Pro Light"/>
          <a:ea typeface="+mn-ea"/>
          <a:cs typeface="Source Sans Pro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A34C05"/>
          </a:solidFill>
          <a:latin typeface="Source Sans Pro Light"/>
          <a:ea typeface="+mn-ea"/>
          <a:cs typeface="Source Sans Pro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A34C05"/>
          </a:solidFill>
          <a:latin typeface="Source Sans Pro Light"/>
          <a:ea typeface="+mn-ea"/>
          <a:cs typeface="Source Sans Pro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.adobe.com/" TargetMode="External"/><Relationship Id="rId4" Type="http://schemas.openxmlformats.org/officeDocument/2006/relationships/hyperlink" Target="http://www.colourlovers.com/" TargetMode="External"/><Relationship Id="rId5" Type="http://schemas.openxmlformats.org/officeDocument/2006/relationships/image" Target="../media/image11.png"/><Relationship Id="rId6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Graphic Design for Non-Designers</a:t>
            </a:r>
            <a:endParaRPr lang="en-US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You can make pretty things without being an artist!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Repetition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13235" y="2148819"/>
            <a:ext cx="7779270" cy="2123658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>
                <a:solidFill>
                  <a:prstClr val="white"/>
                </a:solidFill>
                <a:latin typeface="Source Sans Pro"/>
                <a:cs typeface="Source Sans Pro"/>
              </a:rPr>
              <a:t>“Repeat some aspect </a:t>
            </a:r>
            <a:br>
              <a:rPr lang="en-US" sz="4400" b="1" dirty="0">
                <a:solidFill>
                  <a:prstClr val="white"/>
                </a:solidFill>
                <a:latin typeface="Source Sans Pro"/>
                <a:cs typeface="Source Sans Pro"/>
              </a:rPr>
            </a:br>
            <a:r>
              <a:rPr lang="en-US" sz="4400" b="1" dirty="0">
                <a:solidFill>
                  <a:prstClr val="white"/>
                </a:solidFill>
                <a:latin typeface="Source Sans Pro"/>
                <a:cs typeface="Source Sans Pro"/>
              </a:rPr>
              <a:t>of the design throughout </a:t>
            </a:r>
            <a:br>
              <a:rPr lang="en-US" sz="4400" b="1" dirty="0">
                <a:solidFill>
                  <a:prstClr val="white"/>
                </a:solidFill>
                <a:latin typeface="Source Sans Pro"/>
                <a:cs typeface="Source Sans Pro"/>
              </a:rPr>
            </a:br>
            <a:r>
              <a:rPr lang="en-US" sz="4400" b="1" dirty="0">
                <a:solidFill>
                  <a:prstClr val="white"/>
                </a:solidFill>
                <a:latin typeface="Source Sans Pro"/>
                <a:cs typeface="Source Sans Pro"/>
              </a:rPr>
              <a:t>the entire piece.”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31085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Technical details  |  Contrast  |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Repetition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Alignment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Proximity</a:t>
            </a:r>
            <a:endParaRPr lang="en-US" sz="2400" b="1" dirty="0">
              <a:solidFill>
                <a:srgbClr val="00B0F0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671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pJ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02" y="671570"/>
            <a:ext cx="4367213" cy="5105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RepJ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040" y="671570"/>
            <a:ext cx="4368800" cy="5105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31085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Technical details  |  Contrast  |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Repetition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Alignment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Proximity</a:t>
            </a:r>
            <a:endParaRPr lang="en-US" sz="2400" b="1" dirty="0">
              <a:solidFill>
                <a:srgbClr val="00B0F0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064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Re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989" y="536028"/>
            <a:ext cx="4190868" cy="540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631085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Technical details  |  Contrast  |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Repetition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Alignment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Proximity</a:t>
            </a:r>
            <a:endParaRPr lang="en-US" sz="2400" b="1" dirty="0">
              <a:solidFill>
                <a:srgbClr val="00B0F0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7006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13235" y="2148819"/>
            <a:ext cx="7779270" cy="2123658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>
                <a:solidFill>
                  <a:prstClr val="white"/>
                </a:solidFill>
                <a:latin typeface="Source Sans Pro"/>
                <a:cs typeface="Source Sans Pro"/>
              </a:rPr>
              <a:t>“Every item should have a visual connection with something else on the page.”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31085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Technical details  |  Contrast  |  Repetition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Alignment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Proximity</a:t>
            </a:r>
            <a:endParaRPr lang="en-US" sz="2400" b="1" dirty="0">
              <a:solidFill>
                <a:srgbClr val="00B0F0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75335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9-11 at 22.23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88" y="1379843"/>
            <a:ext cx="4573713" cy="3211492"/>
          </a:xfrm>
          <a:prstGeom prst="rect">
            <a:avLst/>
          </a:prstGeom>
        </p:spPr>
      </p:pic>
      <p:pic>
        <p:nvPicPr>
          <p:cNvPr id="6" name="Picture 5" descr="Screen Shot 2013-09-11 at 22.23.3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" r="11731"/>
          <a:stretch/>
        </p:blipFill>
        <p:spPr>
          <a:xfrm>
            <a:off x="6244264" y="1379843"/>
            <a:ext cx="4423737" cy="33680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31085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Technical details  |  Contrast  |  Repetition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Alignment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Proximity</a:t>
            </a:r>
            <a:endParaRPr lang="en-US" sz="2400" b="1" dirty="0">
              <a:solidFill>
                <a:srgbClr val="00B0F0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8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67" y="425190"/>
            <a:ext cx="4370990" cy="567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30" y="459339"/>
            <a:ext cx="4314497" cy="560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31085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Technical details  |  Contrast  |  Repetition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Alignment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Proximity</a:t>
            </a:r>
            <a:endParaRPr lang="en-US" sz="2400" b="1" dirty="0">
              <a:solidFill>
                <a:srgbClr val="00B0F0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92034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823" y="606778"/>
            <a:ext cx="3772155" cy="541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359" y="606778"/>
            <a:ext cx="3421118" cy="54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31085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Technical details  |  Contrast  |  Repetition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Alignment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Proximity</a:t>
            </a:r>
            <a:endParaRPr lang="en-US" sz="2400" b="1" dirty="0">
              <a:solidFill>
                <a:srgbClr val="00B0F0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92671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606778"/>
            <a:ext cx="7010400" cy="541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631085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Technical details  |  Contrast  |  Repetition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Alignment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Proximity</a:t>
            </a:r>
            <a:endParaRPr lang="en-US" sz="2400" b="1" dirty="0">
              <a:solidFill>
                <a:srgbClr val="00B0F0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072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Proximity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13235" y="2148819"/>
            <a:ext cx="7779270" cy="1446550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>
                <a:solidFill>
                  <a:prstClr val="white"/>
                </a:solidFill>
                <a:latin typeface="Source Sans Pro"/>
                <a:cs typeface="Source Sans Pro"/>
              </a:rPr>
              <a:t>“Group related </a:t>
            </a:r>
            <a:br>
              <a:rPr lang="en-US" sz="4400" b="1" dirty="0">
                <a:solidFill>
                  <a:prstClr val="white"/>
                </a:solidFill>
                <a:latin typeface="Source Sans Pro"/>
                <a:cs typeface="Source Sans Pro"/>
              </a:rPr>
            </a:br>
            <a:r>
              <a:rPr lang="en-US" sz="4400" b="1" dirty="0">
                <a:solidFill>
                  <a:prstClr val="white"/>
                </a:solidFill>
                <a:latin typeface="Source Sans Pro"/>
                <a:cs typeface="Source Sans Pro"/>
              </a:rPr>
              <a:t>items together.”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31085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Technical details  |  Contrast  |  Repetition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Alignment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Proximity</a:t>
            </a:r>
            <a:endParaRPr lang="en-US" sz="2400" b="1" dirty="0">
              <a:solidFill>
                <a:schemeClr val="bg1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75597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9-11 at 22.26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497" y="349152"/>
            <a:ext cx="4738394" cy="2730129"/>
          </a:xfrm>
          <a:prstGeom prst="rect">
            <a:avLst/>
          </a:prstGeom>
        </p:spPr>
      </p:pic>
      <p:pic>
        <p:nvPicPr>
          <p:cNvPr id="6" name="Picture 5" descr="Screen Shot 2013-09-11 at 22.26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497" y="3260336"/>
            <a:ext cx="4747578" cy="27275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31085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Technical details  |  Contrast  |  Repetition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Alignment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Proximity</a:t>
            </a:r>
            <a:endParaRPr lang="en-US" sz="2400" b="1" dirty="0">
              <a:solidFill>
                <a:schemeClr val="bg1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6070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1295" y="942760"/>
            <a:ext cx="9049407" cy="1077218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 smtClean="0">
                <a:solidFill>
                  <a:prstClr val="white"/>
                </a:solidFill>
                <a:latin typeface="Source Sans Pro"/>
                <a:cs typeface="Source Sans Pro"/>
              </a:rPr>
              <a:t>Graphic design principles</a:t>
            </a:r>
          </a:p>
          <a:p>
            <a:pPr algn="ctr" defTabSz="457200"/>
            <a:r>
              <a:rPr lang="en-US" sz="2000" b="1" dirty="0" smtClean="0">
                <a:solidFill>
                  <a:prstClr val="white"/>
                </a:solidFill>
                <a:latin typeface="Source Sans Pro"/>
                <a:cs typeface="Source Sans Pro"/>
              </a:rPr>
              <a:t>25 minutes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1294" y="2712858"/>
            <a:ext cx="9049407" cy="1077218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 smtClean="0">
                <a:solidFill>
                  <a:prstClr val="white"/>
                </a:solidFill>
                <a:latin typeface="Source Sans Pro"/>
                <a:cs typeface="Source Sans Pro"/>
              </a:rPr>
              <a:t>Redesign slide</a:t>
            </a:r>
          </a:p>
          <a:p>
            <a:pPr algn="ctr" defTabSz="457200"/>
            <a:r>
              <a:rPr lang="en-US" sz="2000" b="1" dirty="0" smtClean="0">
                <a:solidFill>
                  <a:prstClr val="white"/>
                </a:solidFill>
                <a:latin typeface="Source Sans Pro"/>
                <a:cs typeface="Source Sans Pro"/>
              </a:rPr>
              <a:t>15 minutes</a:t>
            </a:r>
            <a:endParaRPr lang="en-US" sz="2000" b="1" dirty="0">
              <a:solidFill>
                <a:prstClr val="white"/>
              </a:solidFill>
              <a:latin typeface="Source Sans Pro"/>
              <a:cs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1294" y="4482956"/>
            <a:ext cx="9049407" cy="1077218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 smtClean="0">
                <a:solidFill>
                  <a:prstClr val="white"/>
                </a:solidFill>
                <a:latin typeface="Source Sans Pro"/>
                <a:cs typeface="Source Sans Pro"/>
              </a:rPr>
              <a:t>Redesign memo</a:t>
            </a:r>
          </a:p>
          <a:p>
            <a:pPr algn="ctr" defTabSz="457200"/>
            <a:r>
              <a:rPr lang="en-US" sz="2000" b="1" dirty="0" smtClean="0">
                <a:solidFill>
                  <a:prstClr val="white"/>
                </a:solidFill>
                <a:latin typeface="Source Sans Pro"/>
                <a:cs typeface="Source Sans Pro"/>
              </a:rPr>
              <a:t>20 minutes</a:t>
            </a:r>
            <a:endParaRPr lang="en-US" sz="2000" b="1" dirty="0">
              <a:solidFill>
                <a:prstClr val="white"/>
              </a:solidFill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6687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5" name="Picture 4" descr="Screen Shot 2013-09-11 at 22.28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31" y="1880493"/>
            <a:ext cx="1964482" cy="26649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68243" y="4871713"/>
            <a:ext cx="1781368" cy="461665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Source Sans Pro"/>
                <a:cs typeface="Source Sans Pro"/>
              </a:rPr>
              <a:t>Contrast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55306" y="4871713"/>
            <a:ext cx="1781368" cy="461665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Source Sans Pro"/>
                <a:cs typeface="Source Sans Pro"/>
              </a:rPr>
              <a:t>Repetition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42369" y="4871713"/>
            <a:ext cx="1781368" cy="461665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Source Sans Pro"/>
                <a:cs typeface="Source Sans Pro"/>
              </a:rPr>
              <a:t>Alignment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29432" y="4871713"/>
            <a:ext cx="1781368" cy="461665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Source Sans Pro"/>
                <a:cs typeface="Source Sans Pro"/>
              </a:rPr>
              <a:t>Proximity</a:t>
            </a:r>
          </a:p>
        </p:txBody>
      </p:sp>
      <p:pic>
        <p:nvPicPr>
          <p:cNvPr id="10" name="Picture 9" descr="Screen Shot 2013-09-11 at 22.29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181" y="1881366"/>
            <a:ext cx="1994908" cy="2700925"/>
          </a:xfrm>
          <a:prstGeom prst="rect">
            <a:avLst/>
          </a:prstGeom>
        </p:spPr>
      </p:pic>
      <p:pic>
        <p:nvPicPr>
          <p:cNvPr id="11" name="Picture 10" descr="Screen Shot 2013-09-11 at 22.29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740" y="1881366"/>
            <a:ext cx="1945570" cy="2664059"/>
          </a:xfrm>
          <a:prstGeom prst="rect">
            <a:avLst/>
          </a:prstGeom>
        </p:spPr>
      </p:pic>
      <p:pic>
        <p:nvPicPr>
          <p:cNvPr id="12" name="Picture 11" descr="Screen Shot 2013-09-11 at 22.29.1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97" y="1863266"/>
            <a:ext cx="1981414" cy="26821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31085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Technical details  |  Contrast  |  Repetition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Alignment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Proximity</a:t>
            </a:r>
            <a:endParaRPr lang="en-US" sz="2400" b="1" dirty="0">
              <a:solidFill>
                <a:schemeClr val="bg1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793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75642" y="331075"/>
            <a:ext cx="7840717" cy="588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8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33448" y="2613905"/>
            <a:ext cx="7725103" cy="769441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 err="1" smtClean="0">
                <a:solidFill>
                  <a:prstClr val="white"/>
                </a:solidFill>
                <a:latin typeface="Source Sans Pro"/>
                <a:cs typeface="Source Sans Pro"/>
              </a:rPr>
              <a:t>andhs.co</a:t>
            </a:r>
            <a:r>
              <a:rPr lang="en-US" sz="4400" b="1" dirty="0" smtClean="0">
                <a:solidFill>
                  <a:prstClr val="white"/>
                </a:solidFill>
                <a:latin typeface="Source Sans Pro"/>
                <a:cs typeface="Source Sans Pro"/>
              </a:rPr>
              <a:t>/</a:t>
            </a:r>
            <a:r>
              <a:rPr lang="en-US" sz="4400" b="1" dirty="0" err="1" smtClean="0">
                <a:solidFill>
                  <a:prstClr val="white"/>
                </a:solidFill>
                <a:latin typeface="Source Sans Pro"/>
                <a:cs typeface="Source Sans Pro"/>
              </a:rPr>
              <a:t>fixme</a:t>
            </a:r>
            <a:r>
              <a:rPr lang="en-US" sz="4400" b="1" dirty="0" smtClean="0">
                <a:solidFill>
                  <a:prstClr val="white"/>
                </a:solidFill>
                <a:latin typeface="Source Sans Pro"/>
                <a:cs typeface="Source Sans Pro"/>
              </a:rPr>
              <a:t>-slide</a:t>
            </a:r>
            <a:endParaRPr lang="en-US" sz="4400" b="1" dirty="0">
              <a:solidFill>
                <a:prstClr val="white"/>
              </a:solidFill>
              <a:latin typeface="Source Sans Pro"/>
              <a:cs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33447" y="3810172"/>
            <a:ext cx="7725103" cy="769441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 err="1" smtClean="0">
                <a:solidFill>
                  <a:prstClr val="white"/>
                </a:solidFill>
                <a:latin typeface="Source Sans Pro"/>
                <a:cs typeface="Source Sans Pro"/>
              </a:rPr>
              <a:t>andhs.co</a:t>
            </a:r>
            <a:r>
              <a:rPr lang="en-US" sz="4400" b="1" dirty="0" smtClean="0">
                <a:solidFill>
                  <a:prstClr val="white"/>
                </a:solidFill>
                <a:latin typeface="Source Sans Pro"/>
                <a:cs typeface="Source Sans Pro"/>
              </a:rPr>
              <a:t>/</a:t>
            </a:r>
            <a:r>
              <a:rPr lang="en-US" sz="4400" b="1" dirty="0" err="1" smtClean="0">
                <a:solidFill>
                  <a:prstClr val="white"/>
                </a:solidFill>
                <a:latin typeface="Source Sans Pro"/>
                <a:cs typeface="Source Sans Pro"/>
              </a:rPr>
              <a:t>fixme</a:t>
            </a:r>
            <a:r>
              <a:rPr lang="en-US" sz="4400" b="1" dirty="0" smtClean="0">
                <a:solidFill>
                  <a:prstClr val="white"/>
                </a:solidFill>
                <a:latin typeface="Source Sans Pro"/>
                <a:cs typeface="Source Sans Pro"/>
              </a:rPr>
              <a:t>-report</a:t>
            </a:r>
            <a:endParaRPr lang="en-US" sz="4400" b="1" dirty="0">
              <a:solidFill>
                <a:prstClr val="white"/>
              </a:solidFill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50389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do I use?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31085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Technical details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|  Contrast  |  Repetition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Alignment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Proximity</a:t>
            </a:r>
            <a:endParaRPr lang="en-US" sz="2400" b="1" dirty="0">
              <a:solidFill>
                <a:srgbClr val="00B0F0"/>
              </a:solidFill>
              <a:latin typeface="Source Sans Pro Light"/>
              <a:cs typeface="Source Sans Pro Ligh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174819" y="3578129"/>
            <a:ext cx="2407581" cy="765457"/>
            <a:chOff x="3991596" y="1919884"/>
            <a:chExt cx="10225948" cy="32512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1596" y="1919884"/>
              <a:ext cx="3251200" cy="32512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8970" y="1919884"/>
              <a:ext cx="3251200" cy="32512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6344" y="1919884"/>
              <a:ext cx="3251200" cy="3251200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6147" y="2195700"/>
            <a:ext cx="1252003" cy="1216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7970" y="2222528"/>
            <a:ext cx="1260946" cy="12251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944" y="2222528"/>
            <a:ext cx="1216232" cy="11894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35" y="4469637"/>
            <a:ext cx="1170940" cy="11709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587" y="4469637"/>
            <a:ext cx="1170940" cy="11709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540" y="4469637"/>
            <a:ext cx="1170940" cy="117093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725595" y="3699248"/>
            <a:ext cx="1273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EB684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Photos</a:t>
            </a:r>
            <a:endParaRPr lang="en-US" sz="2800" b="1" dirty="0">
              <a:solidFill>
                <a:srgbClr val="EB6841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96862" y="3699248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EB684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Documents</a:t>
            </a:r>
            <a:endParaRPr lang="en-US" sz="2800" b="1" dirty="0">
              <a:solidFill>
                <a:srgbClr val="EB6841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42042" y="3699248"/>
            <a:ext cx="134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EB6841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Vectors</a:t>
            </a:r>
            <a:endParaRPr lang="en-US" sz="2800" b="1" dirty="0">
              <a:solidFill>
                <a:srgbClr val="EB6841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28316" y="5640576"/>
            <a:ext cx="933763" cy="49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5A0B0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GIMP</a:t>
            </a:r>
            <a:endParaRPr lang="en-US" b="1" dirty="0">
              <a:solidFill>
                <a:srgbClr val="05A0B0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03219" y="5640576"/>
            <a:ext cx="1228500" cy="49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5A0B0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Scribus</a:t>
            </a:r>
            <a:endParaRPr lang="en-US" b="1" dirty="0">
              <a:solidFill>
                <a:srgbClr val="05A0B0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31479" y="5640576"/>
            <a:ext cx="1429265" cy="49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5A0B0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Inkscape</a:t>
            </a:r>
            <a:endParaRPr lang="en-US" b="1" dirty="0">
              <a:solidFill>
                <a:srgbClr val="05A0B0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84180" y="1800340"/>
            <a:ext cx="1689831" cy="49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5A0B0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Photoshop</a:t>
            </a:r>
            <a:endParaRPr lang="en-US" b="1" dirty="0">
              <a:solidFill>
                <a:srgbClr val="05A0B0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74952" y="1800340"/>
            <a:ext cx="1401499" cy="49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5A0B0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InDesign</a:t>
            </a:r>
            <a:endParaRPr lang="en-US" b="1" dirty="0">
              <a:solidFill>
                <a:srgbClr val="05A0B0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88487" y="1800340"/>
            <a:ext cx="1583040" cy="49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5A0B0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Illustrator</a:t>
            </a:r>
            <a:endParaRPr lang="en-US" b="1" dirty="0">
              <a:solidFill>
                <a:srgbClr val="05A0B0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5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 of visual design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86293" y="2014815"/>
            <a:ext cx="3810254" cy="769441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>
                <a:solidFill>
                  <a:prstClr val="white"/>
                </a:solidFill>
                <a:latin typeface="Source Sans Pro"/>
                <a:cs typeface="Source Sans Pro"/>
              </a:rPr>
              <a:t>Contrast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86293" y="2936656"/>
            <a:ext cx="3810254" cy="769441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>
                <a:solidFill>
                  <a:prstClr val="white"/>
                </a:solidFill>
                <a:latin typeface="Source Sans Pro"/>
                <a:cs typeface="Source Sans Pro"/>
              </a:rPr>
              <a:t>Repetition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86293" y="3852332"/>
            <a:ext cx="3810254" cy="769441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>
                <a:solidFill>
                  <a:prstClr val="white"/>
                </a:solidFill>
                <a:latin typeface="Source Sans Pro"/>
                <a:cs typeface="Source Sans Pro"/>
              </a:rPr>
              <a:t>Alignment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86293" y="4780368"/>
            <a:ext cx="3810254" cy="769441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>
                <a:solidFill>
                  <a:prstClr val="white"/>
                </a:solidFill>
                <a:latin typeface="Source Sans Pro"/>
                <a:cs typeface="Source Sans Pro"/>
              </a:rPr>
              <a:t>Proximity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31085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Technical details  |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Contrast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  |  Repetition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Alignment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Proximity</a:t>
            </a:r>
            <a:endParaRPr lang="en-US" sz="2400" b="1" dirty="0">
              <a:solidFill>
                <a:srgbClr val="00B0F0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041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17803" y="4640022"/>
            <a:ext cx="7779270" cy="769441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>
                <a:solidFill>
                  <a:prstClr val="white"/>
                </a:solidFill>
                <a:latin typeface="Source Sans Pro"/>
                <a:cs typeface="Source Sans Pro"/>
              </a:rPr>
              <a:t>Don’t be a wimp.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17803" y="2063342"/>
            <a:ext cx="7779270" cy="2123658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>
                <a:solidFill>
                  <a:prstClr val="white"/>
                </a:solidFill>
                <a:latin typeface="Source Sans Pro"/>
                <a:cs typeface="Source Sans Pro"/>
              </a:rPr>
              <a:t>“If two items are not exactly the same, make them different. Really different.”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31085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Technical details  |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Contrast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  |  Repetition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Alignment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Proximity</a:t>
            </a:r>
            <a:endParaRPr lang="en-US" sz="2400" b="1" dirty="0">
              <a:solidFill>
                <a:srgbClr val="00B0F0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89423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Contrast: Type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1201" y="1904915"/>
            <a:ext cx="2608100" cy="584776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solidFill>
                  <a:prstClr val="white"/>
                </a:solidFill>
                <a:latin typeface="Source Sans Pro"/>
                <a:cs typeface="Source Sans Pro"/>
              </a:rPr>
              <a:t>Serif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1201" y="2642091"/>
            <a:ext cx="2608100" cy="584776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solidFill>
                  <a:prstClr val="white"/>
                </a:solidFill>
                <a:latin typeface="Source Sans Pro"/>
                <a:cs typeface="Source Sans Pro"/>
              </a:rPr>
              <a:t>Sans Serif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81200" y="3412736"/>
            <a:ext cx="2608100" cy="584776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solidFill>
                  <a:prstClr val="white"/>
                </a:solidFill>
                <a:latin typeface="Source Sans Pro"/>
                <a:cs typeface="Source Sans Pro"/>
              </a:rPr>
              <a:t>Slab Serif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81201" y="4218661"/>
            <a:ext cx="2608100" cy="584776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solidFill>
                  <a:prstClr val="white"/>
                </a:solidFill>
                <a:latin typeface="Source Sans Pro"/>
                <a:cs typeface="Source Sans Pro"/>
              </a:rPr>
              <a:t>Script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81201" y="4992470"/>
            <a:ext cx="2608100" cy="584776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solidFill>
                  <a:prstClr val="white"/>
                </a:solidFill>
                <a:latin typeface="Source Sans Pro"/>
                <a:cs typeface="Source Sans Pro"/>
              </a:rPr>
              <a:t>Decorative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41701" y="1904915"/>
            <a:ext cx="5469099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sz="3200" b="1" dirty="0" err="1">
                <a:solidFill>
                  <a:srgbClr val="15A53B"/>
                </a:solidFill>
                <a:latin typeface="Garamond"/>
                <a:cs typeface="Garamond"/>
              </a:rPr>
              <a:t>Lorem</a:t>
            </a:r>
            <a:r>
              <a:rPr lang="en-US" sz="3200" b="1" dirty="0">
                <a:solidFill>
                  <a:srgbClr val="15A53B"/>
                </a:solidFill>
                <a:latin typeface="Garamond"/>
                <a:cs typeface="Garamond"/>
              </a:rPr>
              <a:t> </a:t>
            </a:r>
            <a:r>
              <a:rPr lang="en-US" sz="3200" b="1" dirty="0" err="1">
                <a:solidFill>
                  <a:srgbClr val="15A53B"/>
                </a:solidFill>
                <a:latin typeface="Garamond"/>
                <a:cs typeface="Garamond"/>
              </a:rPr>
              <a:t>ipsum</a:t>
            </a:r>
            <a:r>
              <a:rPr lang="en-US" sz="3200" b="1" dirty="0">
                <a:solidFill>
                  <a:srgbClr val="15A53B"/>
                </a:solidFill>
                <a:latin typeface="Garamond"/>
                <a:cs typeface="Garamond"/>
              </a:rPr>
              <a:t> dolor sit </a:t>
            </a:r>
            <a:r>
              <a:rPr lang="en-US" sz="3200" b="1" dirty="0" err="1">
                <a:solidFill>
                  <a:srgbClr val="15A53B"/>
                </a:solidFill>
                <a:latin typeface="Garamond"/>
                <a:cs typeface="Garamond"/>
              </a:rPr>
              <a:t>amet</a:t>
            </a:r>
            <a:endParaRPr lang="en-US" sz="3200" b="1" dirty="0">
              <a:solidFill>
                <a:srgbClr val="15A53B"/>
              </a:solidFill>
              <a:latin typeface="Garamond"/>
              <a:cs typeface="Garamon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41702" y="2642091"/>
            <a:ext cx="5469099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sz="3200" b="1" dirty="0" err="1">
                <a:solidFill>
                  <a:srgbClr val="15A53B"/>
                </a:solidFill>
                <a:latin typeface="Source Sans Pro Light"/>
                <a:cs typeface="Source Sans Pro Light"/>
              </a:rPr>
              <a:t>Lorem</a:t>
            </a:r>
            <a:r>
              <a:rPr lang="en-US" sz="3200" b="1" dirty="0">
                <a:solidFill>
                  <a:srgbClr val="15A53B"/>
                </a:solidFill>
                <a:latin typeface="Source Sans Pro Light"/>
                <a:cs typeface="Source Sans Pro Light"/>
              </a:rPr>
              <a:t> </a:t>
            </a:r>
            <a:r>
              <a:rPr lang="en-US" sz="3200" b="1" dirty="0" err="1">
                <a:solidFill>
                  <a:srgbClr val="15A53B"/>
                </a:solidFill>
                <a:latin typeface="Source Sans Pro Light"/>
                <a:cs typeface="Source Sans Pro Light"/>
              </a:rPr>
              <a:t>ipsum</a:t>
            </a:r>
            <a:r>
              <a:rPr lang="en-US" sz="3200" b="1" dirty="0">
                <a:solidFill>
                  <a:srgbClr val="15A53B"/>
                </a:solidFill>
                <a:latin typeface="Source Sans Pro Light"/>
                <a:cs typeface="Source Sans Pro Light"/>
              </a:rPr>
              <a:t> dolor sit </a:t>
            </a:r>
            <a:r>
              <a:rPr lang="en-US" sz="3200" b="1" dirty="0" err="1">
                <a:solidFill>
                  <a:srgbClr val="15A53B"/>
                </a:solidFill>
                <a:latin typeface="Source Sans Pro Light"/>
                <a:cs typeface="Source Sans Pro Light"/>
              </a:rPr>
              <a:t>amet</a:t>
            </a:r>
            <a:endParaRPr lang="en-US" sz="3200" b="1" dirty="0">
              <a:solidFill>
                <a:srgbClr val="15A53B"/>
              </a:solidFill>
              <a:latin typeface="Source Sans Pro Light"/>
              <a:cs typeface="Source Sans Pro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41701" y="3461682"/>
            <a:ext cx="546909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sz="2800" b="1" dirty="0" err="1">
                <a:solidFill>
                  <a:srgbClr val="15A53B"/>
                </a:solidFill>
                <a:latin typeface="Rockwell"/>
                <a:cs typeface="Rockwell"/>
              </a:rPr>
              <a:t>Lorem</a:t>
            </a:r>
            <a:r>
              <a:rPr lang="en-US" sz="2800" b="1" dirty="0">
                <a:solidFill>
                  <a:srgbClr val="15A53B"/>
                </a:solidFill>
                <a:latin typeface="Rockwell"/>
                <a:cs typeface="Rockwell"/>
              </a:rPr>
              <a:t> </a:t>
            </a:r>
            <a:r>
              <a:rPr lang="en-US" sz="2800" b="1" dirty="0" err="1">
                <a:solidFill>
                  <a:srgbClr val="15A53B"/>
                </a:solidFill>
                <a:latin typeface="Rockwell"/>
                <a:cs typeface="Rockwell"/>
              </a:rPr>
              <a:t>ipsum</a:t>
            </a:r>
            <a:r>
              <a:rPr lang="en-US" sz="2800" b="1" dirty="0">
                <a:solidFill>
                  <a:srgbClr val="15A53B"/>
                </a:solidFill>
                <a:latin typeface="Rockwell"/>
                <a:cs typeface="Rockwell"/>
              </a:rPr>
              <a:t> dolor sit </a:t>
            </a:r>
            <a:r>
              <a:rPr lang="en-US" sz="2800" b="1" dirty="0" err="1">
                <a:solidFill>
                  <a:srgbClr val="15A53B"/>
                </a:solidFill>
                <a:latin typeface="Rockwell"/>
                <a:cs typeface="Rockwell"/>
              </a:rPr>
              <a:t>amet</a:t>
            </a:r>
            <a:endParaRPr lang="en-US" sz="2800" b="1" dirty="0">
              <a:solidFill>
                <a:srgbClr val="15A53B"/>
              </a:solidFill>
              <a:latin typeface="Rockwell"/>
              <a:cs typeface="Rockwel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41701" y="4106958"/>
            <a:ext cx="5469099" cy="11318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sz="2400" b="1" dirty="0" err="1">
                <a:solidFill>
                  <a:srgbClr val="15A53B"/>
                </a:solidFill>
                <a:latin typeface="Zapfino"/>
                <a:cs typeface="Zapfino"/>
              </a:rPr>
              <a:t>Lorem</a:t>
            </a:r>
            <a:r>
              <a:rPr lang="en-US" sz="2400" b="1" dirty="0">
                <a:solidFill>
                  <a:srgbClr val="15A53B"/>
                </a:solidFill>
                <a:latin typeface="Zapfino"/>
                <a:cs typeface="Zapfino"/>
              </a:rPr>
              <a:t> </a:t>
            </a:r>
            <a:r>
              <a:rPr lang="en-US" sz="2400" b="1" dirty="0" err="1">
                <a:solidFill>
                  <a:srgbClr val="15A53B"/>
                </a:solidFill>
                <a:latin typeface="Zapfino"/>
                <a:cs typeface="Zapfino"/>
              </a:rPr>
              <a:t>ipsum</a:t>
            </a:r>
            <a:r>
              <a:rPr lang="en-US" sz="2400" b="1" dirty="0">
                <a:solidFill>
                  <a:srgbClr val="15A53B"/>
                </a:solidFill>
                <a:latin typeface="Zapfino"/>
                <a:cs typeface="Zapfino"/>
              </a:rPr>
              <a:t> dolor sit </a:t>
            </a:r>
            <a:r>
              <a:rPr lang="en-US" sz="2400" b="1" dirty="0" err="1">
                <a:solidFill>
                  <a:srgbClr val="15A53B"/>
                </a:solidFill>
                <a:latin typeface="Zapfino"/>
                <a:cs typeface="Zapfino"/>
              </a:rPr>
              <a:t>amet</a:t>
            </a:r>
            <a:endParaRPr lang="en-US" sz="2400" b="1" dirty="0">
              <a:solidFill>
                <a:srgbClr val="15A53B"/>
              </a:solidFill>
              <a:latin typeface="Zapfino"/>
              <a:cs typeface="Zapfino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41702" y="4968048"/>
            <a:ext cx="5469099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sz="3200" b="1" dirty="0" err="1">
                <a:solidFill>
                  <a:srgbClr val="15A53B"/>
                </a:solidFill>
                <a:latin typeface="Curlz MT"/>
                <a:cs typeface="Curlz MT"/>
              </a:rPr>
              <a:t>Lorem</a:t>
            </a:r>
            <a:r>
              <a:rPr lang="en-US" sz="3200" b="1" dirty="0">
                <a:solidFill>
                  <a:srgbClr val="15A53B"/>
                </a:solidFill>
                <a:latin typeface="Curlz MT"/>
                <a:cs typeface="Curlz MT"/>
              </a:rPr>
              <a:t> </a:t>
            </a:r>
            <a:r>
              <a:rPr lang="en-US" sz="3200" b="1" dirty="0" err="1">
                <a:solidFill>
                  <a:srgbClr val="15A53B"/>
                </a:solidFill>
                <a:latin typeface="Curlz MT"/>
                <a:cs typeface="Curlz MT"/>
              </a:rPr>
              <a:t>ipsum</a:t>
            </a:r>
            <a:r>
              <a:rPr lang="en-US" sz="3200" b="1" dirty="0">
                <a:solidFill>
                  <a:srgbClr val="15A53B"/>
                </a:solidFill>
                <a:latin typeface="Curlz MT"/>
                <a:cs typeface="Curlz MT"/>
              </a:rPr>
              <a:t> dolor sit </a:t>
            </a:r>
            <a:r>
              <a:rPr lang="en-US" sz="3200" b="1" dirty="0" err="1">
                <a:solidFill>
                  <a:srgbClr val="15A53B"/>
                </a:solidFill>
                <a:latin typeface="Curlz MT"/>
                <a:cs typeface="Curlz MT"/>
              </a:rPr>
              <a:t>amet</a:t>
            </a:r>
            <a:endParaRPr lang="en-US" sz="3200" b="1" dirty="0">
              <a:solidFill>
                <a:srgbClr val="15A53B"/>
              </a:solidFill>
              <a:latin typeface="Curlz MT"/>
              <a:cs typeface="Curlz M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631085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Technical details  |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Contrast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  |  Repetition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Alignment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Proximity</a:t>
            </a:r>
            <a:endParaRPr lang="en-US" sz="2400" b="1" dirty="0">
              <a:solidFill>
                <a:srgbClr val="00B0F0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029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Contrast: Color</a:t>
            </a:r>
            <a:endParaRPr lang="en-US" dirty="0"/>
          </a:p>
        </p:txBody>
      </p:sp>
      <p:pic>
        <p:nvPicPr>
          <p:cNvPr id="6" name="Picture 5" descr="Screen Shot 2013-09-11 at 22.01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455" y="1886933"/>
            <a:ext cx="3792382" cy="33919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4454" y="5487677"/>
            <a:ext cx="379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dirty="0" smtClean="0">
                <a:solidFill>
                  <a:prstClr val="white"/>
                </a:solidFill>
                <a:latin typeface="Source Sans Pro"/>
                <a:cs typeface="Source Sans Pro"/>
                <a:hlinkClick r:id="rId3"/>
              </a:rPr>
              <a:t>http://color.adobe.com</a:t>
            </a:r>
            <a:r>
              <a:rPr lang="en-US" sz="1400" dirty="0" smtClean="0">
                <a:solidFill>
                  <a:prstClr val="white"/>
                </a:solidFill>
                <a:latin typeface="Source Sans Pro"/>
                <a:cs typeface="Source Sans Pro"/>
              </a:rPr>
              <a:t> </a:t>
            </a:r>
            <a:r>
              <a:rPr lang="en-US" sz="1400" dirty="0" smtClean="0">
                <a:solidFill>
                  <a:srgbClr val="6A4A3C"/>
                </a:solidFill>
                <a:latin typeface="Source Sans Pro"/>
                <a:cs typeface="Source Sans Pro"/>
              </a:rPr>
              <a:t>|</a:t>
            </a:r>
            <a:r>
              <a:rPr lang="en-US" sz="1400" dirty="0" smtClean="0">
                <a:solidFill>
                  <a:prstClr val="white"/>
                </a:solidFill>
                <a:latin typeface="Source Sans Pro"/>
                <a:cs typeface="Source Sans Pro"/>
              </a:rPr>
              <a:t> </a:t>
            </a:r>
            <a:r>
              <a:rPr lang="en-US" sz="1400" dirty="0" smtClean="0">
                <a:solidFill>
                  <a:prstClr val="white"/>
                </a:solidFill>
                <a:latin typeface="Source Sans Pro"/>
                <a:cs typeface="Source Sans Pro"/>
                <a:hlinkClick r:id="rId4"/>
              </a:rPr>
              <a:t>http://www.colourlovers.com/</a:t>
            </a:r>
            <a:r>
              <a:rPr lang="en-US" sz="1400" dirty="0" smtClean="0">
                <a:solidFill>
                  <a:prstClr val="white"/>
                </a:solidFill>
                <a:latin typeface="Source Sans Pro"/>
                <a:cs typeface="Source Sans Pro"/>
              </a:rPr>
              <a:t> </a:t>
            </a:r>
            <a:endParaRPr lang="en-US" sz="1400" dirty="0">
              <a:solidFill>
                <a:prstClr val="white"/>
              </a:solidFill>
              <a:latin typeface="Source Sans Pro"/>
              <a:cs typeface="Source Sans Pr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434" y="1886933"/>
            <a:ext cx="5222130" cy="33919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8307" y="5487677"/>
            <a:ext cx="3792383" cy="314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dirty="0" smtClean="0">
                <a:solidFill>
                  <a:prstClr val="white"/>
                </a:solidFill>
                <a:latin typeface="Source Sans Pro"/>
                <a:cs typeface="Source Sans Pro"/>
                <a:hlinkClick r:id="rId6"/>
              </a:rPr>
              <a:t>http://colorbrewer2.org/</a:t>
            </a:r>
            <a:r>
              <a:rPr lang="en-US" sz="1400" dirty="0" smtClean="0">
                <a:solidFill>
                  <a:prstClr val="white"/>
                </a:solidFill>
                <a:latin typeface="Source Sans Pro"/>
                <a:cs typeface="Source Sans Pro"/>
              </a:rPr>
              <a:t> </a:t>
            </a:r>
            <a:endParaRPr lang="en-US" sz="1400" dirty="0">
              <a:solidFill>
                <a:prstClr val="white"/>
              </a:solidFill>
              <a:latin typeface="Source Sans Pro"/>
              <a:cs typeface="Source Sans Pr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31085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Technical details  |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Contrast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  |  Repetition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Alignment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Proximity</a:t>
            </a:r>
            <a:endParaRPr lang="en-US" sz="2400" b="1" dirty="0">
              <a:solidFill>
                <a:srgbClr val="00B0F0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93745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9-11 at 22.15.4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" r="4159" b="15087"/>
          <a:stretch/>
        </p:blipFill>
        <p:spPr>
          <a:xfrm>
            <a:off x="5224344" y="354119"/>
            <a:ext cx="5434496" cy="5781826"/>
          </a:xfrm>
          <a:prstGeom prst="rect">
            <a:avLst/>
          </a:prstGeom>
        </p:spPr>
      </p:pic>
      <p:pic>
        <p:nvPicPr>
          <p:cNvPr id="4" name="Picture 3" descr="Screen Shot 2013-09-11 at 22.15.3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" r="3590" b="3352"/>
          <a:stretch/>
        </p:blipFill>
        <p:spPr>
          <a:xfrm>
            <a:off x="1536213" y="354119"/>
            <a:ext cx="4604057" cy="5781826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0" y="631085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Technical details  |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Contrast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  |  Repetition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Alignment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Proximity</a:t>
            </a:r>
            <a:endParaRPr lang="en-US" sz="2400" b="1" dirty="0">
              <a:solidFill>
                <a:srgbClr val="00B0F0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065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or bad?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609600" y="2128345"/>
            <a:ext cx="3731170" cy="746234"/>
            <a:chOff x="609600" y="2128345"/>
            <a:chExt cx="3731170" cy="746234"/>
          </a:xfrm>
        </p:grpSpPr>
        <p:sp>
          <p:nvSpPr>
            <p:cNvPr id="4" name="Rectangle 3"/>
            <p:cNvSpPr/>
            <p:nvPr/>
          </p:nvSpPr>
          <p:spPr>
            <a:xfrm>
              <a:off x="609600" y="2128345"/>
              <a:ext cx="746234" cy="746234"/>
            </a:xfrm>
            <a:prstGeom prst="rect">
              <a:avLst/>
            </a:prstGeom>
            <a:solidFill>
              <a:srgbClr val="05A0B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355834" y="2128345"/>
              <a:ext cx="746234" cy="746234"/>
            </a:xfrm>
            <a:prstGeom prst="rect">
              <a:avLst/>
            </a:prstGeom>
            <a:solidFill>
              <a:srgbClr val="6A4A3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848302" y="2128345"/>
              <a:ext cx="746234" cy="746234"/>
            </a:xfrm>
            <a:prstGeom prst="rect">
              <a:avLst/>
            </a:prstGeom>
            <a:solidFill>
              <a:srgbClr val="EB684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102068" y="2128345"/>
              <a:ext cx="746234" cy="746234"/>
            </a:xfrm>
            <a:prstGeom prst="rect">
              <a:avLst/>
            </a:prstGeom>
            <a:solidFill>
              <a:srgbClr val="CC33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94536" y="2128345"/>
              <a:ext cx="746234" cy="746234"/>
            </a:xfrm>
            <a:prstGeom prst="rect">
              <a:avLst/>
            </a:prstGeom>
            <a:solidFill>
              <a:srgbClr val="EDC95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09600" y="3212169"/>
            <a:ext cx="3731170" cy="746234"/>
            <a:chOff x="609600" y="3212169"/>
            <a:chExt cx="3731170" cy="746234"/>
          </a:xfrm>
        </p:grpSpPr>
        <p:sp>
          <p:nvSpPr>
            <p:cNvPr id="9" name="Rectangle 8"/>
            <p:cNvSpPr/>
            <p:nvPr/>
          </p:nvSpPr>
          <p:spPr>
            <a:xfrm>
              <a:off x="609600" y="3212169"/>
              <a:ext cx="746234" cy="74623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55834" y="3212169"/>
              <a:ext cx="746234" cy="7462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848302" y="3212169"/>
              <a:ext cx="746234" cy="74623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02068" y="3212169"/>
              <a:ext cx="746234" cy="74623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94536" y="3212169"/>
              <a:ext cx="746234" cy="74623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9600" y="4295993"/>
            <a:ext cx="3731170" cy="746234"/>
            <a:chOff x="609600" y="4295993"/>
            <a:chExt cx="3731170" cy="746234"/>
          </a:xfrm>
        </p:grpSpPr>
        <p:sp>
          <p:nvSpPr>
            <p:cNvPr id="14" name="Rectangle 13"/>
            <p:cNvSpPr/>
            <p:nvPr/>
          </p:nvSpPr>
          <p:spPr>
            <a:xfrm>
              <a:off x="609600" y="4295993"/>
              <a:ext cx="746234" cy="74623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55834" y="4295993"/>
              <a:ext cx="746234" cy="746234"/>
            </a:xfrm>
            <a:prstGeom prst="rect">
              <a:avLst/>
            </a:prstGeom>
            <a:solidFill>
              <a:srgbClr val="05A0B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48302" y="4295993"/>
              <a:ext cx="746234" cy="746234"/>
            </a:xfrm>
            <a:prstGeom prst="rect">
              <a:avLst/>
            </a:prstGeom>
            <a:solidFill>
              <a:srgbClr val="0232E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102068" y="4295993"/>
              <a:ext cx="746234" cy="74623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94536" y="4295993"/>
              <a:ext cx="746234" cy="746234"/>
            </a:xfrm>
            <a:prstGeom prst="rect">
              <a:avLst/>
            </a:prstGeom>
            <a:solidFill>
              <a:srgbClr val="00E7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619295" y="2128344"/>
            <a:ext cx="3342290" cy="350865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mbria" charset="0"/>
                <a:ea typeface="Cambria" charset="0"/>
                <a:cs typeface="Cambria" charset="0"/>
              </a:rPr>
              <a:t>We the People 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of the United States, in Order to form a more perfect Union, establish Justice, insure domestic Tranquility…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b="1" dirty="0" smtClean="0">
                <a:latin typeface="Garamond" charset="0"/>
                <a:ea typeface="Garamond" charset="0"/>
                <a:cs typeface="Garamond" charset="0"/>
              </a:rPr>
              <a:t>Article I.</a:t>
            </a:r>
          </a:p>
          <a:p>
            <a:r>
              <a:rPr lang="en-US" b="1" dirty="0" smtClean="0">
                <a:latin typeface="Didot" charset="0"/>
                <a:ea typeface="Didot" charset="0"/>
                <a:cs typeface="Didot" charset="0"/>
              </a:rPr>
              <a:t>Section 1.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All legislative Powers herein granted shall be vested in a Congress of the United States, which shall consist of a Senate and House of Representatives.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40110" y="2128344"/>
            <a:ext cx="3342290" cy="378565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ource Sans Pro Semibold" charset="0"/>
                <a:ea typeface="Source Sans Pro Semibold" charset="0"/>
                <a:cs typeface="Source Sans Pro Semibold" charset="0"/>
              </a:rPr>
              <a:t>We the People </a:t>
            </a:r>
            <a:r>
              <a:rPr lang="en-US" dirty="0" smtClean="0">
                <a:latin typeface="Palatino Linotype" charset="0"/>
                <a:ea typeface="Palatino Linotype" charset="0"/>
                <a:cs typeface="Palatino Linotype" charset="0"/>
              </a:rPr>
              <a:t>of the United States, in Order to form a more perfect Union, establish Justice, insure domestic Tranquility…</a:t>
            </a:r>
          </a:p>
          <a:p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2400" b="1" dirty="0" smtClean="0">
                <a:latin typeface="Source Sans Pro" charset="0"/>
                <a:ea typeface="Source Sans Pro" charset="0"/>
                <a:cs typeface="Source Sans Pro" charset="0"/>
              </a:rPr>
              <a:t>Article I.</a:t>
            </a:r>
          </a:p>
          <a:p>
            <a:r>
              <a:rPr lang="en-US" dirty="0" smtClean="0">
                <a:latin typeface="Source Sans Pro" charset="0"/>
                <a:ea typeface="Source Sans Pro" charset="0"/>
                <a:cs typeface="Source Sans Pro" charset="0"/>
              </a:rPr>
              <a:t>Section 1.</a:t>
            </a:r>
          </a:p>
          <a:p>
            <a:r>
              <a:rPr lang="en-US" dirty="0" smtClean="0">
                <a:latin typeface="Palatino Linotype" charset="0"/>
                <a:ea typeface="Palatino Linotype" charset="0"/>
                <a:cs typeface="Palatino Linotype" charset="0"/>
              </a:rPr>
              <a:t>All legislative Powers herein granted shall be vested in a Congress of the United States, which shall consist of a Senate and House of Representatives.</a:t>
            </a:r>
            <a:endParaRPr lang="en-US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631085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Technical details  |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Contrast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  |  Repetition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Alignment  </a:t>
            </a:r>
            <a:r>
              <a:rPr lang="en-US" sz="2400" b="1" dirty="0">
                <a:solidFill>
                  <a:srgbClr val="00B0F0"/>
                </a:solidFill>
                <a:latin typeface="Source Sans Pro Light"/>
                <a:cs typeface="Source Sans Pro Light"/>
              </a:rPr>
              <a:t>|  </a:t>
            </a:r>
            <a:r>
              <a:rPr lang="en-US" sz="2400" b="1" dirty="0" smtClean="0">
                <a:solidFill>
                  <a:srgbClr val="00B0F0"/>
                </a:solidFill>
                <a:latin typeface="Source Sans Pro Light"/>
                <a:cs typeface="Source Sans Pro Light"/>
              </a:rPr>
              <a:t>Proximity</a:t>
            </a:r>
            <a:endParaRPr lang="en-US" sz="2400" b="1" dirty="0">
              <a:solidFill>
                <a:srgbClr val="00B0F0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48572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499</Words>
  <Application>Microsoft Macintosh PowerPoint</Application>
  <PresentationFormat>Widescreen</PresentationFormat>
  <Paragraphs>90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Calibri</vt:lpstr>
      <vt:lpstr>Cambria</vt:lpstr>
      <vt:lpstr>Curlz MT</vt:lpstr>
      <vt:lpstr>Didot</vt:lpstr>
      <vt:lpstr>Garamond</vt:lpstr>
      <vt:lpstr>Palatino Linotype</vt:lpstr>
      <vt:lpstr>Rockwell</vt:lpstr>
      <vt:lpstr>Source Sans Pro</vt:lpstr>
      <vt:lpstr>Source Sans Pro Light</vt:lpstr>
      <vt:lpstr>Source Sans Pro Semibold</vt:lpstr>
      <vt:lpstr>Times New Roman</vt:lpstr>
      <vt:lpstr>Zapfino</vt:lpstr>
      <vt:lpstr>Arial</vt:lpstr>
      <vt:lpstr>1_Office Theme</vt:lpstr>
      <vt:lpstr>Graphic Design for Non-Designers</vt:lpstr>
      <vt:lpstr>PowerPoint Presentation</vt:lpstr>
      <vt:lpstr>What do I use?</vt:lpstr>
      <vt:lpstr>Basic principles of visual design</vt:lpstr>
      <vt:lpstr>Contrast</vt:lpstr>
      <vt:lpstr>Contrast: Type</vt:lpstr>
      <vt:lpstr>Contrast: Color</vt:lpstr>
      <vt:lpstr>PowerPoint Presentation</vt:lpstr>
      <vt:lpstr>Good or bad?</vt:lpstr>
      <vt:lpstr>Repetition</vt:lpstr>
      <vt:lpstr>PowerPoint Presentation</vt:lpstr>
      <vt:lpstr>PowerPoint Presentation</vt:lpstr>
      <vt:lpstr>Alignment</vt:lpstr>
      <vt:lpstr>PowerPoint Presentation</vt:lpstr>
      <vt:lpstr>PowerPoint Presentation</vt:lpstr>
      <vt:lpstr>PowerPoint Presentation</vt:lpstr>
      <vt:lpstr>PowerPoint Presentation</vt:lpstr>
      <vt:lpstr>Proximity</vt:lpstr>
      <vt:lpstr>PowerPoint Presentation</vt:lpstr>
      <vt:lpstr>Review</vt:lpstr>
      <vt:lpstr>PowerPoint Presentation</vt:lpstr>
      <vt:lpstr>Practice!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Heiss</dc:creator>
  <cp:lastModifiedBy>Andrew Heiss</cp:lastModifiedBy>
  <cp:revision>16</cp:revision>
  <dcterms:created xsi:type="dcterms:W3CDTF">2015-10-02T14:21:17Z</dcterms:created>
  <dcterms:modified xsi:type="dcterms:W3CDTF">2015-10-02T17:23:03Z</dcterms:modified>
</cp:coreProperties>
</file>